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1"/>
  </p:notesMasterIdLst>
  <p:sldIdLst>
    <p:sldId id="256" r:id="rId2"/>
    <p:sldId id="264" r:id="rId3"/>
    <p:sldId id="260" r:id="rId4"/>
    <p:sldId id="265" r:id="rId5"/>
    <p:sldId id="259" r:id="rId6"/>
    <p:sldId id="258" r:id="rId7"/>
    <p:sldId id="263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11"/>
    <p:restoredTop sz="94715"/>
  </p:normalViewPr>
  <p:slideViewPr>
    <p:cSldViewPr snapToGrid="0" snapToObjects="1">
      <p:cViewPr>
        <p:scale>
          <a:sx n="129" d="100"/>
          <a:sy n="129" d="100"/>
        </p:scale>
        <p:origin x="144" y="-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A8C634-232D-A24F-BF40-46A7389D00E2}" type="datetimeFigureOut">
              <a:rPr lang="en-US" smtClean="0"/>
              <a:t>11/8/15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F81F20-E398-3748-9226-28703C9A9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75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F81F20-E398-3748-9226-28703C9A979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401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l-PL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EBC7C-220C-654B-BBF0-2868B04A5353}" type="datetimeFigureOut">
              <a:rPr lang="en-US" smtClean="0"/>
              <a:t>11/8/15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0CA19-C8AF-A441-BC31-7CD6AD1C985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9564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EBC7C-220C-654B-BBF0-2868B04A5353}" type="datetimeFigureOut">
              <a:rPr lang="en-US" smtClean="0"/>
              <a:t>11/8/15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0CA19-C8AF-A441-BC31-7CD6AD1C9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9105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EBC7C-220C-654B-BBF0-2868B04A5353}" type="datetimeFigureOut">
              <a:rPr lang="en-US" smtClean="0"/>
              <a:t>11/8/15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0CA19-C8AF-A441-BC31-7CD6AD1C9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720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EBC7C-220C-654B-BBF0-2868B04A5353}" type="datetimeFigureOut">
              <a:rPr lang="en-US" smtClean="0"/>
              <a:t>11/8/15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0CA19-C8AF-A441-BC31-7CD6AD1C9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710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EBC7C-220C-654B-BBF0-2868B04A5353}" type="datetimeFigureOut">
              <a:rPr lang="en-US" smtClean="0"/>
              <a:t>11/8/15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0CA19-C8AF-A441-BC31-7CD6AD1C9853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8476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EBC7C-220C-654B-BBF0-2868B04A5353}" type="datetimeFigureOut">
              <a:rPr lang="en-US" smtClean="0"/>
              <a:t>11/8/15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0CA19-C8AF-A441-BC31-7CD6AD1C9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327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EBC7C-220C-654B-BBF0-2868B04A5353}" type="datetimeFigureOut">
              <a:rPr lang="en-US" smtClean="0"/>
              <a:t>11/8/15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0CA19-C8AF-A441-BC31-7CD6AD1C9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961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EBC7C-220C-654B-BBF0-2868B04A5353}" type="datetimeFigureOut">
              <a:rPr lang="en-US" smtClean="0"/>
              <a:t>11/8/15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0CA19-C8AF-A441-BC31-7CD6AD1C9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22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EBC7C-220C-654B-BBF0-2868B04A5353}" type="datetimeFigureOut">
              <a:rPr lang="en-US" smtClean="0"/>
              <a:t>11/8/15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0CA19-C8AF-A441-BC31-7CD6AD1C9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245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60EBC7C-220C-654B-BBF0-2868B04A5353}" type="datetimeFigureOut">
              <a:rPr lang="en-US" smtClean="0"/>
              <a:t>11/8/15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070CA19-C8AF-A441-BC31-7CD6AD1C9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449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EBC7C-220C-654B-BBF0-2868B04A5353}" type="datetimeFigureOut">
              <a:rPr lang="en-US" smtClean="0"/>
              <a:t>11/8/15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0CA19-C8AF-A441-BC31-7CD6AD1C9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5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60EBC7C-220C-654B-BBF0-2868B04A5353}" type="datetimeFigureOut">
              <a:rPr lang="en-US" smtClean="0"/>
              <a:t>11/8/15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070CA19-C8AF-A441-BC31-7CD6AD1C9853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844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7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just"/>
            <a:r>
              <a:rPr lang="en-GB" sz="5000" dirty="0"/>
              <a:t>I</a:t>
            </a:r>
            <a:r>
              <a:rPr lang="en-GB" sz="5000" dirty="0" smtClean="0"/>
              <a:t>mproving </a:t>
            </a:r>
            <a:r>
              <a:rPr lang="en-GB" sz="5000" dirty="0"/>
              <a:t>the </a:t>
            </a:r>
            <a:r>
              <a:rPr lang="en-GB" sz="5000" dirty="0" smtClean="0"/>
              <a:t>access to a local job </a:t>
            </a:r>
            <a:r>
              <a:rPr lang="en-GB" sz="5000" dirty="0"/>
              <a:t>market through the use of a location-aware mobile job search application</a:t>
            </a:r>
            <a:r>
              <a:rPr lang="en-US" sz="5000" dirty="0"/>
              <a:t>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Aleksander</a:t>
            </a:r>
            <a:r>
              <a:rPr lang="en-US" dirty="0" smtClean="0"/>
              <a:t> </a:t>
            </a:r>
            <a:r>
              <a:rPr lang="en-US" dirty="0" err="1" smtClean="0"/>
              <a:t>Antoniewicz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676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Opportunities around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980734"/>
            <a:ext cx="5417309" cy="33757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0591" y="1980734"/>
            <a:ext cx="4476974" cy="33757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1097280" y="6506225"/>
            <a:ext cx="64510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bg1"/>
                </a:solidFill>
              </a:rPr>
              <a:t>Images taken from Google Maps and Google </a:t>
            </a:r>
            <a:r>
              <a:rPr lang="en-US" sz="1000" dirty="0" err="1" smtClean="0">
                <a:solidFill>
                  <a:schemeClr val="bg1"/>
                </a:solidFill>
              </a:rPr>
              <a:t>StreetView</a:t>
            </a:r>
            <a:endParaRPr lang="en-US" sz="10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5964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Aim and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0"/>
              </a:spcAft>
            </a:pPr>
            <a:r>
              <a:rPr lang="en-GB" sz="2800" b="1" kern="0" dirty="0">
                <a:solidFill>
                  <a:schemeClr val="tx1"/>
                </a:solidFill>
                <a:latin typeface="Calibri Light" charset="0"/>
                <a:ea typeface="ＭＳ ゴシック" charset="-128"/>
                <a:cs typeface="Times New Roman" charset="0"/>
              </a:rPr>
              <a:t>Aim:</a:t>
            </a:r>
            <a:endParaRPr lang="en-US" sz="2800" b="1" kern="0" dirty="0">
              <a:solidFill>
                <a:schemeClr val="tx1"/>
              </a:solidFill>
              <a:latin typeface="Calibri Light" charset="0"/>
              <a:ea typeface="ＭＳ ゴシック" charset="-128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GB" dirty="0" smtClean="0">
                <a:latin typeface="Calibri" charset="0"/>
                <a:ea typeface="Calibri" charset="0"/>
                <a:cs typeface="Times New Roman" charset="0"/>
              </a:rPr>
              <a:t>“To investigate ways to improve </a:t>
            </a:r>
            <a:r>
              <a:rPr lang="en-GB" dirty="0">
                <a:latin typeface="Calibri" charset="0"/>
                <a:ea typeface="Calibri" charset="0"/>
                <a:cs typeface="Times New Roman" charset="0"/>
              </a:rPr>
              <a:t>the access to a local job market through the use of a location-aware mobile job search application</a:t>
            </a:r>
            <a:r>
              <a:rPr lang="en-GB" dirty="0" smtClean="0">
                <a:latin typeface="Calibri" charset="0"/>
                <a:ea typeface="Calibri" charset="0"/>
                <a:cs typeface="Times New Roman" charset="0"/>
              </a:rPr>
              <a:t>”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>
              <a:spcAft>
                <a:spcPts val="0"/>
              </a:spcAft>
            </a:pPr>
            <a:r>
              <a:rPr lang="en-GB" sz="2800" b="1" kern="0" dirty="0">
                <a:solidFill>
                  <a:schemeClr val="tx1"/>
                </a:solidFill>
                <a:latin typeface="Calibri Light" charset="0"/>
                <a:ea typeface="ＭＳ ゴシック" charset="-128"/>
                <a:cs typeface="Times New Roman" charset="0"/>
              </a:rPr>
              <a:t>Objectives:</a:t>
            </a:r>
            <a:endParaRPr lang="en-US" sz="2800" b="1" kern="0" dirty="0">
              <a:solidFill>
                <a:schemeClr val="tx1"/>
              </a:solidFill>
              <a:latin typeface="Calibri Light" charset="0"/>
              <a:ea typeface="ＭＳ ゴシック" charset="-128"/>
              <a:cs typeface="Times New Roman" charset="0"/>
            </a:endParaRPr>
          </a:p>
          <a:p>
            <a:pPr marL="342900" lvl="0" indent="-342900">
              <a:spcAft>
                <a:spcPts val="0"/>
              </a:spcAft>
              <a:buClr>
                <a:schemeClr val="tx1"/>
              </a:buClr>
              <a:buFont typeface="Symbol" charset="2"/>
              <a:buChar char=""/>
            </a:pPr>
            <a:r>
              <a:rPr lang="en-GB" dirty="0">
                <a:latin typeface="Calibri" charset="0"/>
                <a:ea typeface="Calibri" charset="0"/>
                <a:cs typeface="Times New Roman" charset="0"/>
              </a:rPr>
              <a:t>To investigate how the use of sensors in a mobile device can help return personalised job search results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342900" lvl="0" indent="-342900">
              <a:spcAft>
                <a:spcPts val="0"/>
              </a:spcAft>
              <a:buClr>
                <a:schemeClr val="tx1"/>
              </a:buClr>
              <a:buFont typeface="Symbol" charset="2"/>
              <a:buChar char=""/>
            </a:pPr>
            <a:r>
              <a:rPr lang="en-GB" dirty="0">
                <a:latin typeface="Calibri" charset="0"/>
                <a:ea typeface="Calibri" charset="0"/>
                <a:cs typeface="Times New Roman" charset="0"/>
              </a:rPr>
              <a:t>To research the possibility of using Augmented Reality features to enhance user experience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342900" lvl="0" indent="-342900">
              <a:spcAft>
                <a:spcPts val="0"/>
              </a:spcAft>
              <a:buClr>
                <a:schemeClr val="tx1"/>
              </a:buClr>
              <a:buFont typeface="Symbol" charset="2"/>
              <a:buChar char=""/>
            </a:pPr>
            <a:r>
              <a:rPr lang="en-GB" dirty="0">
                <a:latin typeface="Calibri" charset="0"/>
                <a:ea typeface="Calibri" charset="0"/>
                <a:cs typeface="Times New Roman" charset="0"/>
              </a:rPr>
              <a:t>To explore the benefits of using crowdsourcing to increase the database of job vacancies</a:t>
            </a:r>
            <a:endParaRPr lang="en-US" dirty="0">
              <a:latin typeface="Calibri" charset="0"/>
              <a:ea typeface="Calibri" charset="0"/>
              <a:cs typeface="Times New Roman" charset="0"/>
            </a:endParaRPr>
          </a:p>
          <a:p>
            <a:pPr marL="342900" lvl="0" indent="-342900">
              <a:spcAft>
                <a:spcPts val="0"/>
              </a:spcAft>
              <a:buClr>
                <a:schemeClr val="tx1"/>
              </a:buClr>
              <a:buFont typeface="Symbol" charset="2"/>
              <a:buChar char=""/>
            </a:pPr>
            <a:r>
              <a:rPr lang="en-GB" dirty="0">
                <a:latin typeface="Calibri" charset="0"/>
                <a:ea typeface="Calibri" charset="0"/>
                <a:cs typeface="Times New Roman" charset="0"/>
              </a:rPr>
              <a:t>To test (through user surveys) the effectiveness of the above design</a:t>
            </a:r>
            <a:endParaRPr lang="en-US" dirty="0">
              <a:effectLst/>
              <a:latin typeface="Calibri" charset="0"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7275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Existing solutions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979760"/>
            <a:ext cx="3441323" cy="142099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0099" y="2232078"/>
            <a:ext cx="2425581" cy="9003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1" t="40073" r="6823" b="38989"/>
          <a:stretch/>
        </p:blipFill>
        <p:spPr>
          <a:xfrm>
            <a:off x="5128901" y="2332406"/>
            <a:ext cx="3010900" cy="7157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62" b="14757"/>
          <a:stretch/>
        </p:blipFill>
        <p:spPr>
          <a:xfrm>
            <a:off x="1097280" y="3642690"/>
            <a:ext cx="3441323" cy="241520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3" t="19869" r="4044" b="18305"/>
          <a:stretch/>
        </p:blipFill>
        <p:spPr>
          <a:xfrm>
            <a:off x="5128901" y="3801272"/>
            <a:ext cx="3010899" cy="205052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0099" y="4487517"/>
            <a:ext cx="2425581" cy="725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227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proposed solution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8868" y="2405101"/>
            <a:ext cx="1781236" cy="316664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8604" y="2405101"/>
            <a:ext cx="1781236" cy="316664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3430" y="2405102"/>
            <a:ext cx="1781236" cy="3166641"/>
          </a:xfrm>
          <a:prstGeom prst="rect">
            <a:avLst/>
          </a:prstGeom>
        </p:spPr>
      </p:pic>
      <p:pic>
        <p:nvPicPr>
          <p:cNvPr id="13" name="Content Placeholder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2412" y="1737350"/>
            <a:ext cx="2530466" cy="4355964"/>
          </a:xfrm>
          <a:prstGeom prst="rect">
            <a:avLst/>
          </a:prstGeom>
        </p:spPr>
      </p:pic>
      <p:pic>
        <p:nvPicPr>
          <p:cNvPr id="15" name="Content Placeholder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410" y="1737350"/>
            <a:ext cx="2530466" cy="4355964"/>
          </a:xfrm>
          <a:prstGeom prst="rect">
            <a:avLst/>
          </a:prstGeom>
        </p:spPr>
      </p:pic>
      <p:pic>
        <p:nvPicPr>
          <p:cNvPr id="16" name="Content Placeholder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815" y="1737350"/>
            <a:ext cx="2530466" cy="435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536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Crowdsourcing is (partly) the answer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6303" y="2756981"/>
            <a:ext cx="3369377" cy="2207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826" y="2750646"/>
            <a:ext cx="2951380" cy="22135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703" y="2000127"/>
            <a:ext cx="2971026" cy="39773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1097280" y="6304002"/>
            <a:ext cx="645100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http://</a:t>
            </a:r>
            <a:r>
              <a:rPr lang="en-US" sz="1000" dirty="0" smtClean="0">
                <a:solidFill>
                  <a:schemeClr val="bg1"/>
                </a:solidFill>
              </a:rPr>
              <a:t>media3.washingtonpost.com/wp-srv/photo/gallery/090813/GAL-09Aug13-2468/media/PHO-09Aug13-174151.jpg</a:t>
            </a:r>
          </a:p>
          <a:p>
            <a:r>
              <a:rPr lang="en-US" sz="1000" dirty="0">
                <a:solidFill>
                  <a:schemeClr val="bg1"/>
                </a:solidFill>
              </a:rPr>
              <a:t>http://</a:t>
            </a:r>
            <a:r>
              <a:rPr lang="en-US" sz="1000" dirty="0" smtClean="0">
                <a:solidFill>
                  <a:schemeClr val="bg1"/>
                </a:solidFill>
              </a:rPr>
              <a:t>www.rickiejosen.co.uk/wp-content/uploads/2012/07/Hire-ad-Kits-300x225.jpg</a:t>
            </a:r>
          </a:p>
          <a:p>
            <a:r>
              <a:rPr lang="en-US" sz="1000" dirty="0">
                <a:solidFill>
                  <a:schemeClr val="bg1"/>
                </a:solidFill>
              </a:rPr>
              <a:t>http://media3.washingtonpost.com/</a:t>
            </a:r>
            <a:r>
              <a:rPr lang="en-US" sz="1000" dirty="0" err="1">
                <a:solidFill>
                  <a:schemeClr val="bg1"/>
                </a:solidFill>
              </a:rPr>
              <a:t>wp-srv</a:t>
            </a:r>
            <a:r>
              <a:rPr lang="en-US" sz="1000" dirty="0">
                <a:solidFill>
                  <a:schemeClr val="bg1"/>
                </a:solidFill>
              </a:rPr>
              <a:t>/photo/gallery/090813/GAL-09Aug13-2468/media/PHO-09Aug13-174151.jpg</a:t>
            </a:r>
          </a:p>
        </p:txBody>
      </p:sp>
    </p:spTree>
    <p:extLst>
      <p:ext uri="{BB962C8B-B14F-4D97-AF65-F5344CB8AC3E}">
        <p14:creationId xmlns:p14="http://schemas.microsoft.com/office/powerpoint/2010/main" val="963156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Timeline</a:t>
            </a:r>
            <a:endParaRPr lang="en-US" dirty="0"/>
          </a:p>
        </p:txBody>
      </p:sp>
      <p:pic>
        <p:nvPicPr>
          <p:cNvPr id="22" name="Content Placeholder 21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81" r="25507"/>
          <a:stretch/>
        </p:blipFill>
        <p:spPr>
          <a:xfrm>
            <a:off x="1097280" y="1997766"/>
            <a:ext cx="10156485" cy="25623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25171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spcAft>
                <a:spcPts val="0"/>
              </a:spcAft>
              <a:buClr>
                <a:prstClr val="black"/>
              </a:buClr>
              <a:buFont typeface="Symbol" charset="2"/>
              <a:buChar char=""/>
            </a:pPr>
            <a:r>
              <a:rPr lang="en-US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Calibri" charset="0"/>
                <a:ea typeface="Calibri" charset="0"/>
                <a:cs typeface="Times New Roman" charset="0"/>
              </a:rPr>
              <a:t>An Android application to help the local job market</a:t>
            </a:r>
          </a:p>
          <a:p>
            <a:pPr marL="342900" lvl="0" indent="-342900">
              <a:spcAft>
                <a:spcPts val="0"/>
              </a:spcAft>
              <a:buClr>
                <a:prstClr val="black"/>
              </a:buClr>
              <a:buFont typeface="Symbol" charset="2"/>
              <a:buChar char=""/>
            </a:pPr>
            <a:r>
              <a:rPr lang="en-US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Calibri" charset="0"/>
                <a:ea typeface="Calibri" charset="0"/>
                <a:cs typeface="Times New Roman" charset="0"/>
              </a:rPr>
              <a:t>Heavily sensor-based </a:t>
            </a:r>
          </a:p>
          <a:p>
            <a:pPr marL="342900" lvl="0" indent="-342900">
              <a:spcAft>
                <a:spcPts val="0"/>
              </a:spcAft>
              <a:buClr>
                <a:prstClr val="black"/>
              </a:buClr>
              <a:buFont typeface="Symbol" charset="2"/>
              <a:buChar char=""/>
            </a:pPr>
            <a:r>
              <a:rPr lang="en-US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Calibri" charset="0"/>
                <a:ea typeface="Calibri" charset="0"/>
                <a:cs typeface="Times New Roman" charset="0"/>
              </a:rPr>
              <a:t>Element of crowdsourcing</a:t>
            </a:r>
          </a:p>
          <a:p>
            <a:pPr marL="342900" lvl="0" indent="-342900">
              <a:spcAft>
                <a:spcPts val="0"/>
              </a:spcAft>
              <a:buClr>
                <a:prstClr val="black"/>
              </a:buClr>
              <a:buFont typeface="Symbol" charset="2"/>
              <a:buChar char=""/>
            </a:pPr>
            <a:r>
              <a:rPr lang="en-US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Calibri" charset="0"/>
                <a:ea typeface="Calibri" charset="0"/>
                <a:cs typeface="Times New Roman" charset="0"/>
              </a:rPr>
              <a:t>Prototype of augmented reality</a:t>
            </a: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Calibri" charset="0"/>
              <a:ea typeface="Calibri" charset="0"/>
              <a:cs typeface="Times New Roman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804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73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2702</TotalTime>
  <Words>163</Words>
  <Application>Microsoft Macintosh PowerPoint</Application>
  <PresentationFormat>Widescreen</PresentationFormat>
  <Paragraphs>26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Calibri Light</vt:lpstr>
      <vt:lpstr>ＭＳ ゴシック</vt:lpstr>
      <vt:lpstr>Symbol</vt:lpstr>
      <vt:lpstr>Times New Roman</vt:lpstr>
      <vt:lpstr>Retrospect</vt:lpstr>
      <vt:lpstr>Improving the access to a local job market through the use of a location-aware mobile job search application </vt:lpstr>
      <vt:lpstr>Opportunities around </vt:lpstr>
      <vt:lpstr>Aim and objectives</vt:lpstr>
      <vt:lpstr>Existing solutions</vt:lpstr>
      <vt:lpstr>The proposed solution</vt:lpstr>
      <vt:lpstr>Crowdsourcing is (partly) the answer</vt:lpstr>
      <vt:lpstr>Timeline</vt:lpstr>
      <vt:lpstr>Conclusions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Aleksander antoniewicz</dc:creator>
  <cp:lastModifiedBy>Aleksander antoniewicz</cp:lastModifiedBy>
  <cp:revision>68</cp:revision>
  <dcterms:created xsi:type="dcterms:W3CDTF">2015-10-11T18:05:57Z</dcterms:created>
  <dcterms:modified xsi:type="dcterms:W3CDTF">2015-11-08T17:35:40Z</dcterms:modified>
</cp:coreProperties>
</file>

<file path=docProps/thumbnail.jpeg>
</file>